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regular.fntdata"/><Relationship Id="rId25" Type="http://schemas.openxmlformats.org/officeDocument/2006/relationships/slide" Target="slides/slide21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7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6.xml"/><Relationship Id="rId32" Type="http://schemas.openxmlformats.org/officeDocument/2006/relationships/font" Target="fonts/Open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/>
        </p:nvSpPr>
        <p:spPr>
          <a:xfrm>
            <a:off x="3868750" y="2323350"/>
            <a:ext cx="4980900" cy="1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VISITA </a:t>
            </a: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RIO</a:t>
            </a:r>
          </a:p>
        </p:txBody>
      </p:sp>
      <p:sp>
        <p:nvSpPr>
          <p:cNvPr id="55" name="Shape 55"/>
          <p:cNvSpPr txBox="1"/>
          <p:nvPr/>
        </p:nvSpPr>
        <p:spPr>
          <a:xfrm>
            <a:off x="3958175" y="3199425"/>
            <a:ext cx="4926900" cy="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12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Sistema de Apoio ao Visitante em Grandes Eventos</a:t>
            </a:r>
          </a:p>
        </p:txBody>
      </p:sp>
      <p:sp>
        <p:nvSpPr>
          <p:cNvPr id="56" name="Shape 56"/>
          <p:cNvSpPr txBox="1"/>
          <p:nvPr/>
        </p:nvSpPr>
        <p:spPr>
          <a:xfrm>
            <a:off x="3868750" y="203370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pic>
        <p:nvPicPr>
          <p:cNvPr id="57" name="Shape 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2800" y="4333299"/>
            <a:ext cx="810200" cy="81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Shape 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0288" y="152400"/>
            <a:ext cx="24384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/>
        </p:nvSpPr>
        <p:spPr>
          <a:xfrm>
            <a:off x="192800" y="1797392"/>
            <a:ext cx="7476600" cy="20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REQUISITOS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NÃO</a:t>
            </a: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FUNCIONAIS</a:t>
            </a:r>
          </a:p>
        </p:txBody>
      </p:sp>
      <p:sp>
        <p:nvSpPr>
          <p:cNvPr id="115" name="Shape 115"/>
          <p:cNvSpPr txBox="1"/>
          <p:nvPr/>
        </p:nvSpPr>
        <p:spPr>
          <a:xfrm>
            <a:off x="192800" y="1553936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/>
        </p:nvSpPr>
        <p:spPr>
          <a:xfrm>
            <a:off x="192800" y="17810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sp>
        <p:nvSpPr>
          <p:cNvPr id="121" name="Shape 121"/>
          <p:cNvSpPr txBox="1"/>
          <p:nvPr/>
        </p:nvSpPr>
        <p:spPr>
          <a:xfrm>
            <a:off x="465675" y="732837"/>
            <a:ext cx="8142000" cy="36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28575" rtl="0" algn="just">
              <a:spcBef>
                <a:spcPts val="1200"/>
              </a:spcBef>
              <a:spcAft>
                <a:spcPts val="300"/>
              </a:spcAft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[RNF002] Linguagem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O sistema de ser implementado em HTML, CSS e JavaScript.</a:t>
            </a:r>
          </a:p>
          <a:p>
            <a:pPr indent="0" lvl="0" marL="28575" rtl="0" algn="just">
              <a:spcBef>
                <a:spcPts val="1200"/>
              </a:spcBef>
              <a:spcAft>
                <a:spcPts val="300"/>
              </a:spcAft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[RNF003] Dados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O sistema deve consumir os dados de um mock em jSON.</a:t>
            </a:r>
          </a:p>
          <a:p>
            <a:pPr lvl="0" rtl="0" algn="just">
              <a:spcBef>
                <a:spcPts val="1200"/>
              </a:spcBef>
              <a:spcAft>
                <a:spcPts val="300"/>
              </a:spcAft>
              <a:buNone/>
            </a:pPr>
            <a:r>
              <a:rPr b="1" lang="pt-BR" sz="1800">
                <a:solidFill>
                  <a:srgbClr val="FF0000"/>
                </a:solidFill>
                <a:latin typeface="Verdana"/>
                <a:ea typeface="Verdana"/>
                <a:cs typeface="Verdana"/>
                <a:sym typeface="Verdana"/>
              </a:rPr>
              <a:t>[RNF006] Acessibilidade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O sistema deve ter texto legíveis, bom contraste, e termos comuns.</a:t>
            </a:r>
          </a:p>
          <a:p>
            <a:pPr lvl="0" rtl="0" algn="just">
              <a:spcBef>
                <a:spcPts val="1200"/>
              </a:spcBef>
              <a:spcAft>
                <a:spcPts val="300"/>
              </a:spcAft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[RNF007] Recursos de Acessibilidade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Permitir interação por meio de teclado, orientar o uso da tecla TAB, atribuir significados às interações de acordo com as especificações WAI-ARIA.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 txBox="1"/>
          <p:nvPr/>
        </p:nvSpPr>
        <p:spPr>
          <a:xfrm>
            <a:off x="465675" y="4550675"/>
            <a:ext cx="78741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666666"/>
                </a:solidFill>
              </a:rPr>
              <a:t>Foram destacados apenas 4 requisitos não funcionais, a lista completa encontra-se na documentação em anexo.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/>
        </p:nvSpPr>
        <p:spPr>
          <a:xfrm>
            <a:off x="192800" y="1776265"/>
            <a:ext cx="7476600" cy="19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ETAPAS DE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6000">
              <a:solidFill>
                <a:srgbClr val="F1375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192800" y="153277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/>
        </p:nvSpPr>
        <p:spPr>
          <a:xfrm>
            <a:off x="192800" y="17810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451575" y="824599"/>
            <a:ext cx="8142000" cy="39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LEVANTAMENTO DE REQUISITOS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1375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1375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lvl="0" algn="ctr">
              <a:spcBef>
                <a:spcPts val="0"/>
              </a:spcBef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ENTENDENDO A METODOLOGIA XP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1375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1375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MAPA DO SITE E FLUXO DE TELAS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1375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1375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PROTOTIPAGEM</a:t>
            </a: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1375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lv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13757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IMPLEMENTAÇÃO</a:t>
            </a:r>
          </a:p>
        </p:txBody>
      </p:sp>
      <p:sp>
        <p:nvSpPr>
          <p:cNvPr id="135" name="Shape 135"/>
          <p:cNvSpPr/>
          <p:nvPr/>
        </p:nvSpPr>
        <p:spPr>
          <a:xfrm>
            <a:off x="4332075" y="1270000"/>
            <a:ext cx="282300" cy="338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1375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4332075" y="2156175"/>
            <a:ext cx="282300" cy="338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1375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4332075" y="2985900"/>
            <a:ext cx="282300" cy="338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1375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4332075" y="3815625"/>
            <a:ext cx="282300" cy="338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13757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/>
        </p:nvSpPr>
        <p:spPr>
          <a:xfrm>
            <a:off x="192800" y="1776265"/>
            <a:ext cx="7476600" cy="19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VISÃO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GERAL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6000">
              <a:solidFill>
                <a:srgbClr val="F1375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192800" y="153277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/>
        </p:nvSpPr>
        <p:spPr>
          <a:xfrm>
            <a:off x="4213325" y="1043805"/>
            <a:ext cx="4420200" cy="701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36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CATEGORIAS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4243550" y="818805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sp>
        <p:nvSpPr>
          <p:cNvPr id="151" name="Shape 151"/>
          <p:cNvSpPr txBox="1"/>
          <p:nvPr/>
        </p:nvSpPr>
        <p:spPr>
          <a:xfrm>
            <a:off x="4252125" y="1744776"/>
            <a:ext cx="4531800" cy="7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pt-BR" sz="1200"/>
              <a:t>8</a:t>
            </a:r>
            <a:r>
              <a:rPr b="1" lang="pt-BR" sz="1200"/>
              <a:t> Categorias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pt-BR" sz="1200"/>
              <a:t>Pontos Turísticos, Praias, Onde Comer, Onde Dormir, Banheiros, Hospitais, Delegacias, Eventos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/>
          </a:p>
        </p:txBody>
      </p:sp>
      <p:sp>
        <p:nvSpPr>
          <p:cNvPr id="152" name="Shape 152"/>
          <p:cNvSpPr txBox="1"/>
          <p:nvPr/>
        </p:nvSpPr>
        <p:spPr>
          <a:xfrm>
            <a:off x="4186250" y="4568754"/>
            <a:ext cx="4646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666666"/>
                </a:solidFill>
              </a:rPr>
              <a:t>HTML, CSS, JS, BootStrap, AngularJS, UI-Bootstrap, Ui-Router</a:t>
            </a:r>
          </a:p>
        </p:txBody>
      </p:sp>
      <p:sp>
        <p:nvSpPr>
          <p:cNvPr id="153" name="Shape 153"/>
          <p:cNvSpPr txBox="1"/>
          <p:nvPr/>
        </p:nvSpPr>
        <p:spPr>
          <a:xfrm>
            <a:off x="4190019" y="4359271"/>
            <a:ext cx="4646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800">
                <a:solidFill>
                  <a:srgbClr val="666666"/>
                </a:solidFill>
              </a:rPr>
              <a:t>Recursos:</a:t>
            </a:r>
          </a:p>
        </p:txBody>
      </p:sp>
      <p:pic>
        <p:nvPicPr>
          <p:cNvPr id="154" name="Shape 154"/>
          <p:cNvPicPr preferRelativeResize="0"/>
          <p:nvPr/>
        </p:nvPicPr>
        <p:blipFill rotWithShape="1">
          <a:blip r:embed="rId3">
            <a:alphaModFix/>
          </a:blip>
          <a:srcRect b="0" l="0" r="0" t="30328"/>
          <a:stretch/>
        </p:blipFill>
        <p:spPr>
          <a:xfrm>
            <a:off x="583300" y="0"/>
            <a:ext cx="3281575" cy="453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/>
        </p:nvSpPr>
        <p:spPr>
          <a:xfrm>
            <a:off x="4213325" y="1043800"/>
            <a:ext cx="47496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36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LOCAIS</a:t>
            </a:r>
          </a:p>
        </p:txBody>
      </p:sp>
      <p:sp>
        <p:nvSpPr>
          <p:cNvPr id="160" name="Shape 160"/>
          <p:cNvSpPr txBox="1"/>
          <p:nvPr/>
        </p:nvSpPr>
        <p:spPr>
          <a:xfrm>
            <a:off x="4243550" y="818805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sp>
        <p:nvSpPr>
          <p:cNvPr id="161" name="Shape 161"/>
          <p:cNvSpPr txBox="1"/>
          <p:nvPr/>
        </p:nvSpPr>
        <p:spPr>
          <a:xfrm>
            <a:off x="4186250" y="4568747"/>
            <a:ext cx="46464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10000"/>
              <a:buFont typeface="Arial"/>
              <a:buNone/>
            </a:pPr>
            <a:r>
              <a:rPr lang="pt-BR" sz="1000">
                <a:solidFill>
                  <a:srgbClr val="666666"/>
                </a:solidFill>
              </a:rPr>
              <a:t>HTML, CSS, JS, BootStrap, AngularJS, UI-Bootstrap, Ui-Router, ng-Mock, Google Maps API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62" name="Shape 162"/>
          <p:cNvSpPr txBox="1"/>
          <p:nvPr/>
        </p:nvSpPr>
        <p:spPr>
          <a:xfrm>
            <a:off x="4190019" y="4359271"/>
            <a:ext cx="4646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800">
                <a:solidFill>
                  <a:srgbClr val="666666"/>
                </a:solidFill>
              </a:rPr>
              <a:t>Recursos: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4252125" y="1744768"/>
            <a:ext cx="4148700" cy="81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1200"/>
              <a:t>+200 Locais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200"/>
              <a:t>De pontos </a:t>
            </a:r>
            <a:r>
              <a:rPr lang="pt-BR" sz="1200"/>
              <a:t>turísticos</a:t>
            </a:r>
            <a:r>
              <a:rPr lang="pt-BR" sz="1200"/>
              <a:t> a serviços</a:t>
            </a:r>
          </a:p>
        </p:txBody>
      </p:sp>
      <p:pic>
        <p:nvPicPr>
          <p:cNvPr id="164" name="Shape 164"/>
          <p:cNvPicPr preferRelativeResize="0"/>
          <p:nvPr/>
        </p:nvPicPr>
        <p:blipFill rotWithShape="1">
          <a:blip r:embed="rId3">
            <a:alphaModFix/>
          </a:blip>
          <a:srcRect b="0" l="11137" r="28986" t="0"/>
          <a:stretch/>
        </p:blipFill>
        <p:spPr>
          <a:xfrm>
            <a:off x="0" y="0"/>
            <a:ext cx="410632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0950" y="2183141"/>
            <a:ext cx="2444424" cy="242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/>
        </p:nvSpPr>
        <p:spPr>
          <a:xfrm>
            <a:off x="4213325" y="1043800"/>
            <a:ext cx="47496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36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DETALHES</a:t>
            </a:r>
          </a:p>
        </p:txBody>
      </p:sp>
      <p:sp>
        <p:nvSpPr>
          <p:cNvPr id="171" name="Shape 171"/>
          <p:cNvSpPr txBox="1"/>
          <p:nvPr/>
        </p:nvSpPr>
        <p:spPr>
          <a:xfrm>
            <a:off x="4243550" y="818805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sp>
        <p:nvSpPr>
          <p:cNvPr id="172" name="Shape 172"/>
          <p:cNvSpPr txBox="1"/>
          <p:nvPr/>
        </p:nvSpPr>
        <p:spPr>
          <a:xfrm>
            <a:off x="4252125" y="1744749"/>
            <a:ext cx="4148700" cy="12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Nome e Tipo</a:t>
            </a:r>
          </a:p>
          <a:p>
            <a:pPr lvl="0">
              <a:spcBef>
                <a:spcPts val="0"/>
              </a:spcBef>
              <a:buNone/>
            </a:pPr>
            <a:r>
              <a:rPr lang="pt-BR" sz="1200"/>
              <a:t>Localização</a:t>
            </a:r>
          </a:p>
          <a:p>
            <a:pPr lvl="0">
              <a:spcBef>
                <a:spcPts val="0"/>
              </a:spcBef>
              <a:buNone/>
            </a:pPr>
            <a:r>
              <a:rPr lang="pt-BR" sz="1200"/>
              <a:t>Navegação curva a curva (no Google Maps)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1200"/>
              <a:t>Adicionar aos favoritos</a:t>
            </a:r>
          </a:p>
        </p:txBody>
      </p:sp>
      <p:sp>
        <p:nvSpPr>
          <p:cNvPr id="173" name="Shape 173"/>
          <p:cNvSpPr txBox="1"/>
          <p:nvPr/>
        </p:nvSpPr>
        <p:spPr>
          <a:xfrm>
            <a:off x="4186250" y="4568747"/>
            <a:ext cx="4646400" cy="5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666666"/>
                </a:solidFill>
              </a:rPr>
              <a:t>HTML, CSS, JS, BootStrap, AngularJS, UI-Bootstrap, Ui-Router, ng-Mock, Google Maps API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74" name="Shape 174"/>
          <p:cNvSpPr txBox="1"/>
          <p:nvPr/>
        </p:nvSpPr>
        <p:spPr>
          <a:xfrm>
            <a:off x="4190019" y="4359271"/>
            <a:ext cx="4646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800">
                <a:solidFill>
                  <a:srgbClr val="666666"/>
                </a:solidFill>
              </a:rPr>
              <a:t>Recursos:</a:t>
            </a:r>
          </a:p>
        </p:txBody>
      </p:sp>
      <p:pic>
        <p:nvPicPr>
          <p:cNvPr id="175" name="Shape 175"/>
          <p:cNvPicPr preferRelativeResize="0"/>
          <p:nvPr/>
        </p:nvPicPr>
        <p:blipFill rotWithShape="1">
          <a:blip r:embed="rId3">
            <a:alphaModFix/>
          </a:blip>
          <a:srcRect b="14429" l="0" r="0" t="11496"/>
          <a:stretch/>
        </p:blipFill>
        <p:spPr>
          <a:xfrm>
            <a:off x="197925" y="0"/>
            <a:ext cx="349917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/>
        </p:nvSpPr>
        <p:spPr>
          <a:xfrm>
            <a:off x="248094" y="1043800"/>
            <a:ext cx="4749600" cy="6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36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RESPONSIVO</a:t>
            </a:r>
          </a:p>
        </p:txBody>
      </p:sp>
      <p:sp>
        <p:nvSpPr>
          <p:cNvPr id="181" name="Shape 181"/>
          <p:cNvSpPr txBox="1"/>
          <p:nvPr/>
        </p:nvSpPr>
        <p:spPr>
          <a:xfrm>
            <a:off x="278319" y="818805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sp>
        <p:nvSpPr>
          <p:cNvPr id="182" name="Shape 182"/>
          <p:cNvSpPr txBox="1"/>
          <p:nvPr/>
        </p:nvSpPr>
        <p:spPr>
          <a:xfrm>
            <a:off x="286894" y="1744749"/>
            <a:ext cx="4148700" cy="12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200">
                <a:solidFill>
                  <a:schemeClr val="dk1"/>
                </a:solidFill>
              </a:rPr>
              <a:t>O sistema adapta-se a diversos dispositivos de smartphones a desktops</a:t>
            </a:r>
          </a:p>
        </p:txBody>
      </p:sp>
      <p:pic>
        <p:nvPicPr>
          <p:cNvPr id="183" name="Shape 183"/>
          <p:cNvPicPr preferRelativeResize="0"/>
          <p:nvPr/>
        </p:nvPicPr>
        <p:blipFill rotWithShape="1">
          <a:blip r:embed="rId3">
            <a:alphaModFix/>
          </a:blip>
          <a:srcRect b="0" l="9395" r="0" t="0"/>
          <a:stretch/>
        </p:blipFill>
        <p:spPr>
          <a:xfrm>
            <a:off x="4394084" y="0"/>
            <a:ext cx="62137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/>
        </p:nvSpPr>
        <p:spPr>
          <a:xfrm>
            <a:off x="192800" y="1776265"/>
            <a:ext cx="7476600" cy="19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 ISSO É QUASE TUDO PESSOAL!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6000">
              <a:solidFill>
                <a:srgbClr val="F1375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Shape 189"/>
          <p:cNvSpPr txBox="1"/>
          <p:nvPr/>
        </p:nvSpPr>
        <p:spPr>
          <a:xfrm>
            <a:off x="192800" y="153277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/>
        </p:nvSpPr>
        <p:spPr>
          <a:xfrm>
            <a:off x="192800" y="2037297"/>
            <a:ext cx="7476600" cy="10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MAGNO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VALDETARO</a:t>
            </a:r>
          </a:p>
        </p:txBody>
      </p:sp>
      <p:sp>
        <p:nvSpPr>
          <p:cNvPr id="64" name="Shape 64"/>
          <p:cNvSpPr txBox="1"/>
          <p:nvPr/>
        </p:nvSpPr>
        <p:spPr>
          <a:xfrm>
            <a:off x="192800" y="1793825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/>
        </p:nvSpPr>
        <p:spPr>
          <a:xfrm>
            <a:off x="192800" y="1776265"/>
            <a:ext cx="7476600" cy="19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TESTE 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FUNCIONAL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6000">
              <a:solidFill>
                <a:srgbClr val="F1375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5" name="Shape 195"/>
          <p:cNvSpPr txBox="1"/>
          <p:nvPr/>
        </p:nvSpPr>
        <p:spPr>
          <a:xfrm>
            <a:off x="192800" y="153277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/>
        </p:nvSpPr>
        <p:spPr>
          <a:xfrm>
            <a:off x="192800" y="2044375"/>
            <a:ext cx="7476600" cy="9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OBRIGADO!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6000">
              <a:solidFill>
                <a:srgbClr val="F13757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Shape 201"/>
          <p:cNvSpPr txBox="1"/>
          <p:nvPr/>
        </p:nvSpPr>
        <p:spPr>
          <a:xfrm>
            <a:off x="192800" y="1800881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/>
        </p:nvSpPr>
        <p:spPr>
          <a:xfrm>
            <a:off x="192800" y="1755074"/>
            <a:ext cx="7653000" cy="11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CARLOS </a:t>
            </a: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BAHIANA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ERICK </a:t>
            </a: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MOREIRA</a:t>
            </a:r>
          </a:p>
        </p:txBody>
      </p:sp>
      <p:sp>
        <p:nvSpPr>
          <p:cNvPr id="70" name="Shape 70"/>
          <p:cNvSpPr txBox="1"/>
          <p:nvPr/>
        </p:nvSpPr>
        <p:spPr>
          <a:xfrm>
            <a:off x="228125" y="3643925"/>
            <a:ext cx="4980900" cy="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300">
                <a:solidFill>
                  <a:srgbClr val="777777"/>
                </a:solidFill>
                <a:highlight>
                  <a:srgbClr val="FFFFFF"/>
                </a:highlight>
                <a:latin typeface="Open Sans"/>
                <a:ea typeface="Open Sans"/>
                <a:cs typeface="Open Sans"/>
                <a:sym typeface="Open Sans"/>
              </a:rPr>
              <a:t>Professor Orientador: Carlos Bahiana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192800" y="1511603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/>
        </p:nvSpPr>
        <p:spPr>
          <a:xfrm>
            <a:off x="192800" y="2037297"/>
            <a:ext cx="7476600" cy="10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INTRODUÇÃO</a:t>
            </a:r>
          </a:p>
        </p:txBody>
      </p:sp>
      <p:sp>
        <p:nvSpPr>
          <p:cNvPr id="77" name="Shape 77"/>
          <p:cNvSpPr txBox="1"/>
          <p:nvPr/>
        </p:nvSpPr>
        <p:spPr>
          <a:xfrm>
            <a:off x="192800" y="1793825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/>
        </p:nvSpPr>
        <p:spPr>
          <a:xfrm>
            <a:off x="192800" y="17810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684450" y="1488725"/>
            <a:ext cx="7775100" cy="246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BR" sz="2400"/>
              <a:t>Este projeto tem como propósito, </a:t>
            </a:r>
          </a:p>
          <a:p>
            <a:pPr lvl="0" rtl="0" algn="ctr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pt-BR" sz="2400"/>
              <a:t>o desenvolvimento de um </a:t>
            </a:r>
            <a:r>
              <a:rPr b="1" lang="pt-BR" sz="2400">
                <a:solidFill>
                  <a:srgbClr val="FF0000"/>
                </a:solidFill>
              </a:rPr>
              <a:t>Sistema de Apoio ao Visitante em Grandes Eventos</a:t>
            </a:r>
            <a:r>
              <a:rPr b="1" lang="pt-BR" sz="2400"/>
              <a:t>,</a:t>
            </a:r>
            <a:r>
              <a:rPr lang="pt-BR" sz="2400"/>
              <a:t> utilizando as linguagens: </a:t>
            </a:r>
            <a:r>
              <a:rPr b="1" lang="pt-BR" sz="2400"/>
              <a:t>HTML, CSS, Javascript</a:t>
            </a:r>
            <a:r>
              <a:rPr lang="pt-BR" sz="2400"/>
              <a:t> e os frameworks </a:t>
            </a:r>
            <a:r>
              <a:rPr b="1" lang="pt-BR" sz="2400"/>
              <a:t>AngularJS e Bootstrap</a:t>
            </a:r>
            <a:r>
              <a:rPr lang="pt-BR" sz="2400"/>
              <a:t>. Aplicando conceitos de </a:t>
            </a:r>
            <a:r>
              <a:rPr b="1" lang="pt-BR" sz="2400"/>
              <a:t>IHC</a:t>
            </a:r>
            <a:r>
              <a:rPr lang="pt-BR" sz="2400"/>
              <a:t> e prática da </a:t>
            </a:r>
            <a:r>
              <a:rPr b="1" lang="pt-BR" sz="2400"/>
              <a:t>metodologia ágil XP</a:t>
            </a:r>
            <a:r>
              <a:rPr lang="pt-BR" sz="2400"/>
              <a:t>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/>
        </p:nvSpPr>
        <p:spPr>
          <a:xfrm>
            <a:off x="192800" y="1797392"/>
            <a:ext cx="7476600" cy="20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TECNOLOGIAS </a:t>
            </a: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ENVOLVIDAS</a:t>
            </a:r>
          </a:p>
        </p:txBody>
      </p:sp>
      <p:sp>
        <p:nvSpPr>
          <p:cNvPr id="89" name="Shape 89"/>
          <p:cNvSpPr txBox="1"/>
          <p:nvPr/>
        </p:nvSpPr>
        <p:spPr>
          <a:xfrm>
            <a:off x="192800" y="1553936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/>
        </p:nvSpPr>
        <p:spPr>
          <a:xfrm>
            <a:off x="192800" y="17810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sp>
        <p:nvSpPr>
          <p:cNvPr id="95" name="Shape 95"/>
          <p:cNvSpPr txBox="1"/>
          <p:nvPr/>
        </p:nvSpPr>
        <p:spPr>
          <a:xfrm>
            <a:off x="5221175" y="1481674"/>
            <a:ext cx="3555900" cy="19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t-BR" sz="2400">
                <a:solidFill>
                  <a:srgbClr val="F13757"/>
                </a:solidFill>
              </a:rPr>
              <a:t>LINGUAGENS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2400"/>
              <a:t>HTML, CSS, Javascript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rPr b="1" lang="pt-BR" sz="2400">
                <a:solidFill>
                  <a:srgbClr val="F13757"/>
                </a:solidFill>
              </a:rPr>
              <a:t>FRAMEWORKS</a:t>
            </a:r>
            <a:r>
              <a:rPr b="1" lang="pt-BR" sz="2400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2400"/>
              <a:t>AngularJS e Bootstrap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" name="Shape 96"/>
          <p:cNvSpPr txBox="1"/>
          <p:nvPr/>
        </p:nvSpPr>
        <p:spPr>
          <a:xfrm>
            <a:off x="268100" y="1481675"/>
            <a:ext cx="3951000" cy="31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pt-BR" sz="2400">
                <a:solidFill>
                  <a:srgbClr val="F13757"/>
                </a:solidFill>
              </a:rPr>
              <a:t>FUNDAMENTOS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2400">
                <a:solidFill>
                  <a:schemeClr val="dk1"/>
                </a:solidFill>
              </a:rPr>
              <a:t>IHC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b="1" lang="pt-BR" sz="2400">
                <a:solidFill>
                  <a:srgbClr val="F13757"/>
                </a:solidFill>
              </a:rPr>
              <a:t>METODOLOGIA ÁGIL</a:t>
            </a:r>
          </a:p>
          <a:p>
            <a:pPr lvl="0">
              <a:spcBef>
                <a:spcPts val="0"/>
              </a:spcBef>
              <a:buNone/>
            </a:pPr>
            <a:r>
              <a:rPr lang="pt-BR" sz="24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Extreme Programming (XP)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>
              <a:solidFill>
                <a:srgbClr val="33333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r>
              <a:rPr b="1" lang="pt-BR" sz="24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OUTRAS TECNOLOGIAS</a:t>
            </a:r>
          </a:p>
          <a:p>
            <a:pPr lvl="0" rtl="0">
              <a:spcBef>
                <a:spcPts val="0"/>
              </a:spcBef>
              <a:buNone/>
            </a:pPr>
            <a:r>
              <a:rPr lang="pt-BR" sz="2400">
                <a:solidFill>
                  <a:srgbClr val="33333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Google Maps API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/>
        </p:nvSpPr>
        <p:spPr>
          <a:xfrm>
            <a:off x="192800" y="1797392"/>
            <a:ext cx="7476600" cy="20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REQUISITOS</a:t>
            </a:r>
            <a:r>
              <a:rPr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pt-BR" sz="6000">
                <a:solidFill>
                  <a:srgbClr val="F1375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FUNCIONAIS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192800" y="1553936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/>
        </p:nvSpPr>
        <p:spPr>
          <a:xfrm>
            <a:off x="192800" y="178100"/>
            <a:ext cx="45318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PROJETO DE BLOCO | </a:t>
            </a:r>
            <a:r>
              <a:rPr b="1" lang="pt-BR" sz="1000">
                <a:solidFill>
                  <a:srgbClr val="777777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DESENVOLVIMENTO FRONT-END</a:t>
            </a:r>
          </a:p>
        </p:txBody>
      </p:sp>
      <p:sp>
        <p:nvSpPr>
          <p:cNvPr id="108" name="Shape 108"/>
          <p:cNvSpPr txBox="1"/>
          <p:nvPr/>
        </p:nvSpPr>
        <p:spPr>
          <a:xfrm>
            <a:off x="465675" y="804275"/>
            <a:ext cx="8142000" cy="3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28575" rtl="0" algn="just">
              <a:spcBef>
                <a:spcPts val="1200"/>
              </a:spcBef>
              <a:spcAft>
                <a:spcPts val="300"/>
              </a:spcAft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[RF002] Índice e categorização por serviço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sz="1800">
                <a:solidFill>
                  <a:schemeClr val="dk1"/>
                </a:solidFill>
              </a:rPr>
              <a:t>O sistema deve permitir que um usuário encontre os eventos disponíveis em uma lista por tipo de serviço (Hospitais, Delegacias, Pontos Turísticos, Praias, Onde Comer, Onde Dormir, Eventos, Banheiros).</a:t>
            </a:r>
          </a:p>
          <a:p>
            <a:pPr indent="0" lvl="0" marL="28575" rtl="0" algn="just">
              <a:spcBef>
                <a:spcPts val="1200"/>
              </a:spcBef>
              <a:spcAft>
                <a:spcPts val="300"/>
              </a:spcAft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[RF003] Localização e Mapa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O sistema deve exibir a localização exata de todos os serviços da lista em um mapa e possuir a capacidade de gerar rotas utilizando o Google Maps.</a:t>
            </a:r>
          </a:p>
          <a:p>
            <a:pPr indent="0" lvl="0" marL="28575" rtl="0" algn="just">
              <a:spcBef>
                <a:spcPts val="1200"/>
              </a:spcBef>
              <a:spcAft>
                <a:spcPts val="300"/>
              </a:spcAft>
              <a:buNone/>
            </a:pPr>
            <a:r>
              <a:rPr b="1" lang="pt-BR" sz="1800">
                <a:solidFill>
                  <a:srgbClr val="F13757"/>
                </a:solidFill>
                <a:latin typeface="Verdana"/>
                <a:ea typeface="Verdana"/>
                <a:cs typeface="Verdana"/>
                <a:sym typeface="Verdana"/>
              </a:rPr>
              <a:t>[RF005] Favoritos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pt-BR" sz="1800">
                <a:solidFill>
                  <a:schemeClr val="dk1"/>
                </a:solidFill>
              </a:rPr>
              <a:t>O sistema por meio de um componente deve permitir que o usuário salvar serviços em uma lista de serviços favoritos.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 txBox="1"/>
          <p:nvPr/>
        </p:nvSpPr>
        <p:spPr>
          <a:xfrm>
            <a:off x="465675" y="4550675"/>
            <a:ext cx="78741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1000">
                <a:solidFill>
                  <a:srgbClr val="666666"/>
                </a:solidFill>
              </a:rPr>
              <a:t>Foram destacados apenas 3 requisitos funcionais, a lista completa encontra-se na documentação em anexo.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